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28"/>
  </p:notesMasterIdLst>
  <p:sldIdLst>
    <p:sldId id="257" r:id="rId4"/>
    <p:sldId id="269" r:id="rId5"/>
    <p:sldId id="260" r:id="rId6"/>
    <p:sldId id="278" r:id="rId7"/>
    <p:sldId id="274" r:id="rId8"/>
    <p:sldId id="275" r:id="rId9"/>
    <p:sldId id="276" r:id="rId10"/>
    <p:sldId id="277" r:id="rId11"/>
    <p:sldId id="290" r:id="rId12"/>
    <p:sldId id="282" r:id="rId13"/>
    <p:sldId id="279" r:id="rId14"/>
    <p:sldId id="288" r:id="rId15"/>
    <p:sldId id="281" r:id="rId16"/>
    <p:sldId id="285" r:id="rId17"/>
    <p:sldId id="289" r:id="rId18"/>
    <p:sldId id="283" r:id="rId19"/>
    <p:sldId id="284" r:id="rId20"/>
    <p:sldId id="280" r:id="rId21"/>
    <p:sldId id="271" r:id="rId22"/>
    <p:sldId id="272" r:id="rId23"/>
    <p:sldId id="273" r:id="rId24"/>
    <p:sldId id="270" r:id="rId25"/>
    <p:sldId id="286" r:id="rId26"/>
    <p:sldId id="287"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4660"/>
  </p:normalViewPr>
  <p:slideViewPr>
    <p:cSldViewPr>
      <p:cViewPr varScale="1">
        <p:scale>
          <a:sx n="117" d="100"/>
          <a:sy n="117" d="100"/>
        </p:scale>
        <p:origin x="-3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2388" y="-120"/>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AF85136-8186-4E89-A49D-D81147AD66E4}" type="datetimeFigureOut">
              <a:rPr lang="en-US" smtClean="0"/>
              <a:pPr/>
              <a:t>12/1/2011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38203405-6E2E-4CB0-940B-CF25B0DD00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12/1/2011 8:42 AM</a:t>
            </a:fld>
            <a:endParaRPr lang="en-US" dirty="0"/>
          </a:p>
        </p:txBody>
      </p:sp>
      <p:sp>
        <p:nvSpPr>
          <p:cNvPr id="6" name="Footer Placeholder 5"/>
          <p:cNvSpPr>
            <a:spLocks noGrp="1"/>
          </p:cNvSpPr>
          <p:nvPr>
            <p:ph type="ftr" sz="quarter" idx="12"/>
          </p:nvPr>
        </p:nvSpPr>
        <p:spPr>
          <a:xfrm>
            <a:off x="0" y="8772668"/>
            <a:ext cx="6309360" cy="46180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772668"/>
            <a:ext cx="699418" cy="461804"/>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203405-6E2E-4CB0-940B-CF25B0DD00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203405-6E2E-4CB0-940B-CF25B0DD0086}"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203405-6E2E-4CB0-940B-CF25B0DD008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681913" cy="1523495"/>
          </a:xfrm>
        </p:spPr>
        <p:txBody>
          <a:bodyPr>
            <a:normAutofit fontScale="90000"/>
          </a:bodyPr>
          <a:lstStyle/>
          <a:p>
            <a:r>
              <a:rPr lang="en-US" sz="4800" dirty="0" smtClean="0"/>
              <a:t>Solar surface circulation velocities and magnetic fields from cycle 22 to early cycle 24</a:t>
            </a:r>
            <a:endParaRPr lang="en-US" sz="4800" dirty="0"/>
          </a:p>
        </p:txBody>
      </p:sp>
      <p:sp>
        <p:nvSpPr>
          <p:cNvPr id="3" name="Subtitle 2"/>
          <p:cNvSpPr>
            <a:spLocks noGrp="1"/>
          </p:cNvSpPr>
          <p:nvPr>
            <p:ph type="subTitle" idx="1"/>
          </p:nvPr>
        </p:nvSpPr>
        <p:spPr>
          <a:xfrm>
            <a:off x="761999" y="3962400"/>
            <a:ext cx="7924801" cy="2209800"/>
          </a:xfrm>
        </p:spPr>
        <p:txBody>
          <a:bodyPr>
            <a:normAutofit fontScale="85000" lnSpcReduction="20000"/>
          </a:bodyPr>
          <a:lstStyle/>
          <a:p>
            <a:r>
              <a:rPr lang="en-US" dirty="0" smtClean="0"/>
              <a:t>Roger K. Ulrich</a:t>
            </a:r>
          </a:p>
          <a:p>
            <a:endParaRPr lang="en-US" dirty="0" smtClean="0"/>
          </a:p>
          <a:p>
            <a:r>
              <a:rPr lang="en-US" dirty="0" smtClean="0"/>
              <a:t>Division of Astronomy and Astrophysics, Department of Physics and Astronomy, University of California at Los Angeles</a:t>
            </a:r>
          </a:p>
          <a:p>
            <a:endParaRPr lang="en-US" dirty="0" smtClean="0"/>
          </a:p>
          <a:p>
            <a:r>
              <a:rPr lang="en-US" dirty="0" smtClean="0"/>
              <a:t>http://ulrich.astro.ucla.edu/SolarSurfaceDynamics.html</a:t>
            </a:r>
            <a:endParaRPr lang="en-US" dirty="0"/>
          </a:p>
        </p:txBody>
      </p:sp>
      <p:sp>
        <p:nvSpPr>
          <p:cNvPr id="4" name="TextBox 3"/>
          <p:cNvSpPr txBox="1"/>
          <p:nvPr/>
        </p:nvSpPr>
        <p:spPr>
          <a:xfrm>
            <a:off x="838200" y="3124200"/>
            <a:ext cx="7543800" cy="369332"/>
          </a:xfrm>
          <a:prstGeom prst="rect">
            <a:avLst/>
          </a:prstGeom>
          <a:noFill/>
        </p:spPr>
        <p:txBody>
          <a:bodyPr wrap="square" rtlCol="0">
            <a:spAutoFit/>
          </a:bodyPr>
          <a:lstStyle/>
          <a:p>
            <a:r>
              <a:rPr lang="en-US" dirty="0" smtClean="0"/>
              <a:t>Supported in part by NSF grant AGS-0958779 and NASA grant NNX09AB12G. </a:t>
            </a:r>
            <a:endParaRPr lang="en-US" dirty="0"/>
          </a:p>
        </p:txBody>
      </p:sp>
    </p:spTree>
  </p:cSld>
  <p:clrMapOvr>
    <a:masterClrMapping/>
  </p:clrMapOvr>
  <p:transition advTm="17169">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382000" cy="664797"/>
          </a:xfrm>
        </p:spPr>
        <p:txBody>
          <a:bodyPr/>
          <a:lstStyle/>
          <a:p>
            <a:r>
              <a:rPr lang="en-US" dirty="0" smtClean="0"/>
              <a:t>Definition of Rotation Shear</a:t>
            </a:r>
            <a:endParaRPr lang="en-US" dirty="0"/>
          </a:p>
        </p:txBody>
      </p:sp>
      <p:pic>
        <p:nvPicPr>
          <p:cNvPr id="10" name="Content Placeholder 9" descr="Rotation_Shear.jpg"/>
          <p:cNvPicPr>
            <a:picLocks noGrp="1" noChangeAspect="1"/>
          </p:cNvPicPr>
          <p:nvPr>
            <p:ph idx="1"/>
          </p:nvPr>
        </p:nvPicPr>
        <p:blipFill>
          <a:blip r:embed="rId2" cstate="print"/>
          <a:stretch>
            <a:fillRect/>
          </a:stretch>
        </p:blipFill>
        <p:spPr>
          <a:xfrm>
            <a:off x="381000" y="3327750"/>
            <a:ext cx="8466677" cy="3149250"/>
          </a:xfrm>
          <a:effectLst>
            <a:outerShdw blurRad="114300" dist="50800" dir="2400000" sx="7000" sy="7000" algn="ctr" rotWithShape="0">
              <a:schemeClr val="bg1">
                <a:alpha val="43000"/>
              </a:schemeClr>
            </a:outerShdw>
          </a:effectLst>
        </p:spPr>
      </p:pic>
      <p:sp>
        <p:nvSpPr>
          <p:cNvPr id="6" name="Content Placeholder 2"/>
          <p:cNvSpPr txBox="1">
            <a:spLocks/>
          </p:cNvSpPr>
          <p:nvPr/>
        </p:nvSpPr>
        <p:spPr>
          <a:xfrm>
            <a:off x="533400" y="914400"/>
            <a:ext cx="8382000" cy="2351413"/>
          </a:xfrm>
          <a:prstGeom prst="rect">
            <a:avLst/>
          </a:prstGeom>
        </p:spPr>
        <p:txBody>
          <a:bodyPr vert="horz" lIns="0" tIns="0" rIns="0" bIns="0" rtlCol="0">
            <a:spAutoFit/>
          </a:bodyPr>
          <a:lstStyle/>
          <a:p>
            <a:pPr marL="396875" indent="-396875" defTabSz="914363">
              <a:lnSpc>
                <a:spcPct val="90000"/>
              </a:lnSpc>
              <a:spcBef>
                <a:spcPct val="20000"/>
              </a:spcBef>
              <a:buBlip>
                <a:blip r:embed="rId3"/>
              </a:buBlip>
              <a:defRPr/>
            </a:pPr>
            <a:r>
              <a:rPr lang="en-US" sz="2400" dirty="0" smtClean="0"/>
              <a:t>The strain rate tensor </a:t>
            </a:r>
            <a:r>
              <a:rPr lang="en-US" sz="2400" b="1" dirty="0" smtClean="0">
                <a:solidFill>
                  <a:schemeClr val="tx2">
                    <a:lumMod val="90000"/>
                  </a:schemeClr>
                </a:solidFill>
                <a:sym typeface="Symbol"/>
              </a:rPr>
              <a:t></a:t>
            </a:r>
            <a:r>
              <a:rPr lang="en-US" sz="2400" dirty="0" smtClean="0">
                <a:sym typeface="Symbol"/>
              </a:rPr>
              <a:t> </a:t>
            </a:r>
            <a:r>
              <a:rPr lang="en-US" sz="2400" dirty="0" smtClean="0"/>
              <a:t>has a non-zero </a:t>
            </a:r>
            <a:r>
              <a:rPr lang="en-US" sz="2400" dirty="0" smtClean="0">
                <a:sym typeface="Symbol"/>
              </a:rPr>
              <a:t>,</a:t>
            </a:r>
            <a:r>
              <a:rPr lang="en-US" sz="2400" dirty="0" smtClean="0"/>
              <a:t> component due to differential rotation.</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Torsional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Oscillations are a local time dependent</a:t>
            </a:r>
            <a:r>
              <a:rPr kumimoji="0" lang="en-US" sz="2400" b="0" i="0" u="none" strike="noStrike" kern="1200" cap="none" spc="0" normalizeH="0" noProof="0" dirty="0" smtClean="0">
                <a:ln>
                  <a:noFill/>
                </a:ln>
                <a:solidFill>
                  <a:schemeClr val="tx1"/>
                </a:solidFill>
                <a:effectLst/>
                <a:uLnTx/>
                <a:uFillTx/>
                <a:latin typeface="+mn-lt"/>
                <a:ea typeface="+mn-ea"/>
                <a:cs typeface="+mn-cs"/>
              </a:rPr>
              <a:t> change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of this component:</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smtClean="0">
                <a:ln>
                  <a:noFill/>
                </a:ln>
                <a:solidFill>
                  <a:schemeClr val="tx1"/>
                </a:solidFill>
                <a:effectLst/>
                <a:uLnTx/>
                <a:uFillTx/>
                <a:latin typeface="+mn-lt"/>
                <a:ea typeface="+mn-ea"/>
                <a:cs typeface="+mn-cs"/>
                <a:sym typeface="Symbol"/>
              </a:rPr>
              <a:t></a:t>
            </a:r>
            <a:r>
              <a:rPr kumimoji="0" lang="en-US" sz="2400" b="0" i="0" u="none" strike="noStrike" kern="1200" cap="none" spc="0" normalizeH="0" baseline="-25000" noProof="0" dirty="0" smtClean="0">
                <a:ln>
                  <a:noFill/>
                </a:ln>
                <a:solidFill>
                  <a:schemeClr val="tx1"/>
                </a:solidFill>
                <a:effectLst/>
                <a:uLnTx/>
                <a:uFillTx/>
                <a:latin typeface="+mn-lt"/>
                <a:ea typeface="+mn-ea"/>
                <a:cs typeface="+mn-cs"/>
                <a:sym typeface="Symbol"/>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400" dirty="0" smtClean="0"/>
              <a:t>The total strain rate is the sum of both contributions.</a:t>
            </a:r>
          </a:p>
          <a:p>
            <a:pPr marL="396875" lvl="0" indent="-396875" defTabSz="914363">
              <a:lnSpc>
                <a:spcPct val="90000"/>
              </a:lnSpc>
              <a:spcBef>
                <a:spcPct val="20000"/>
              </a:spcBef>
              <a:buBlip>
                <a:blip r:embed="rId3"/>
              </a:buBlip>
              <a:defRPr/>
            </a:pPr>
            <a:r>
              <a:rPr lang="en-US" sz="2400" dirty="0" smtClean="0"/>
              <a:t>By</a:t>
            </a:r>
            <a:r>
              <a:rPr kumimoji="0" lang="en-US" sz="2400" b="0" i="0" u="none" strike="noStrike" kern="1200" cap="none" spc="0" normalizeH="0" noProof="0" dirty="0" smtClean="0">
                <a:ln>
                  <a:noFill/>
                </a:ln>
                <a:solidFill>
                  <a:schemeClr val="tx1"/>
                </a:solidFill>
                <a:effectLst/>
                <a:uLnTx/>
                <a:uFillTx/>
                <a:latin typeface="+mn-lt"/>
                <a:ea typeface="+mn-ea"/>
                <a:cs typeface="+mn-cs"/>
              </a:rPr>
              <a:t> analogy with </a:t>
            </a:r>
            <a:r>
              <a:rPr kumimoji="0" lang="en-US" sz="2400" b="1" i="0" u="none" strike="noStrike" kern="1200" cap="none" spc="0" normalizeH="0" noProof="0" dirty="0" smtClean="0">
                <a:ln>
                  <a:noFill/>
                </a:ln>
                <a:solidFill>
                  <a:schemeClr val="tx1"/>
                </a:solidFill>
                <a:effectLst/>
                <a:uLnTx/>
                <a:uFillTx/>
                <a:latin typeface="+mn-lt"/>
                <a:ea typeface="+mn-ea"/>
                <a:cs typeface="+mn-cs"/>
              </a:rPr>
              <a:t>wind shear</a:t>
            </a:r>
            <a:r>
              <a:rPr kumimoji="0" lang="en-US" sz="2400" b="0" i="0" u="none" strike="noStrike" kern="1200" cap="none" spc="0" normalizeH="0" noProof="0" dirty="0" smtClean="0">
                <a:ln>
                  <a:noFill/>
                </a:ln>
                <a:solidFill>
                  <a:schemeClr val="tx1"/>
                </a:solidFill>
                <a:effectLst/>
                <a:uLnTx/>
                <a:uFillTx/>
                <a:latin typeface="+mn-lt"/>
                <a:ea typeface="+mn-ea"/>
                <a:cs typeface="+mn-cs"/>
              </a:rPr>
              <a:t> we call </a:t>
            </a:r>
            <a:r>
              <a:rPr lang="en-US" sz="2400" dirty="0" smtClean="0">
                <a:sym typeface="Symbol"/>
              </a:rPr>
              <a:t></a:t>
            </a:r>
            <a:r>
              <a:rPr lang="en-US" sz="2400" baseline="-25000" dirty="0" smtClean="0">
                <a:sym typeface="Symbol"/>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dirty="0" smtClean="0"/>
              <a:t> </a:t>
            </a:r>
            <a:r>
              <a:rPr lang="en-US" sz="2400" dirty="0" smtClean="0"/>
              <a:t>the</a:t>
            </a:r>
            <a:r>
              <a:rPr lang="en-US" sz="3200" dirty="0" smtClean="0"/>
              <a:t> </a:t>
            </a:r>
            <a:r>
              <a:rPr lang="en-US" sz="2400" b="1" dirty="0" smtClean="0"/>
              <a:t>rotation shear</a:t>
            </a:r>
            <a:r>
              <a:rPr lang="en-US" sz="2400" dirty="0" smtClean="0"/>
              <a:t>.</a:t>
            </a:r>
            <a:endParaRPr kumimoji="0" lang="en-US" sz="2400" i="0" u="none" strike="noStrike" kern="1200" cap="none" spc="0" normalizeH="0" noProof="0" dirty="0">
              <a:ln>
                <a:noFill/>
              </a:ln>
              <a:solidFill>
                <a:schemeClr val="tx1"/>
              </a:solidFill>
              <a:effectLst/>
              <a:uLnTx/>
              <a:uFillTx/>
              <a:latin typeface="+mn-lt"/>
              <a:ea typeface="+mn-ea"/>
              <a:cs typeface="+mn-cs"/>
            </a:endParaRPr>
          </a:p>
        </p:txBody>
      </p:sp>
    </p:spTree>
  </p:cSld>
  <p:clrMapOvr>
    <a:masterClrMapping/>
  </p:clrMapOvr>
  <p:transition advTm="20875">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2971800" cy="664797"/>
          </a:xfrm>
        </p:spPr>
        <p:txBody>
          <a:bodyPr/>
          <a:lstStyle/>
          <a:p>
            <a:r>
              <a:rPr lang="en-US" dirty="0" smtClean="0"/>
              <a:t>The T.O. as a rotation shear wave</a:t>
            </a:r>
            <a:endParaRPr lang="en-US" dirty="0"/>
          </a:p>
        </p:txBody>
      </p:sp>
      <p:sp>
        <p:nvSpPr>
          <p:cNvPr id="5" name="Content Placeholder 4"/>
          <p:cNvSpPr>
            <a:spLocks noGrp="1"/>
          </p:cNvSpPr>
          <p:nvPr>
            <p:ph idx="1"/>
          </p:nvPr>
        </p:nvSpPr>
        <p:spPr>
          <a:xfrm>
            <a:off x="110067" y="4775200"/>
            <a:ext cx="8458200" cy="1871282"/>
          </a:xfrm>
        </p:spPr>
        <p:txBody>
          <a:bodyPr/>
          <a:lstStyle/>
          <a:p>
            <a:r>
              <a:rPr lang="en-US" dirty="0" smtClean="0"/>
              <a:t>The change </a:t>
            </a:r>
            <a:r>
              <a:rPr lang="en-US" dirty="0" smtClean="0">
                <a:sym typeface="Symbol"/>
              </a:rPr>
              <a:t></a:t>
            </a:r>
            <a:r>
              <a:rPr lang="en-US" baseline="-25000" dirty="0" smtClean="0">
                <a:sym typeface="Symbol"/>
              </a:rPr>
              <a:t>, </a:t>
            </a:r>
            <a:r>
              <a:rPr lang="en-US" dirty="0" smtClean="0"/>
              <a:t> due to the T.O. is large compared to </a:t>
            </a:r>
            <a:r>
              <a:rPr lang="en-US" dirty="0" smtClean="0">
                <a:sym typeface="Symbol"/>
              </a:rPr>
              <a:t></a:t>
            </a:r>
            <a:r>
              <a:rPr lang="en-US" baseline="-25000" dirty="0" smtClean="0">
                <a:sym typeface="Symbol"/>
              </a:rPr>
              <a:t>,</a:t>
            </a:r>
            <a:r>
              <a:rPr lang="en-US" dirty="0" smtClean="0"/>
              <a:t> Itself.</a:t>
            </a:r>
          </a:p>
          <a:p>
            <a:r>
              <a:rPr lang="en-US" dirty="0" smtClean="0"/>
              <a:t>The differential rotation is cyclonic while the  T.O. pulse is anti-cyclonic.</a:t>
            </a:r>
            <a:endParaRPr lang="en-US" dirty="0"/>
          </a:p>
        </p:txBody>
      </p:sp>
      <p:pic>
        <p:nvPicPr>
          <p:cNvPr id="6" name="Picture 5" descr="eps_sum.jpg"/>
          <p:cNvPicPr>
            <a:picLocks noChangeAspect="1"/>
          </p:cNvPicPr>
          <p:nvPr/>
        </p:nvPicPr>
        <p:blipFill>
          <a:blip r:embed="rId3" cstate="print"/>
          <a:stretch>
            <a:fillRect/>
          </a:stretch>
        </p:blipFill>
        <p:spPr>
          <a:xfrm>
            <a:off x="3887695" y="228601"/>
            <a:ext cx="5081492" cy="4343398"/>
          </a:xfrm>
          <a:prstGeom prst="rect">
            <a:avLst/>
          </a:prstGeom>
        </p:spPr>
      </p:pic>
      <p:sp>
        <p:nvSpPr>
          <p:cNvPr id="7" name="TextBox 6"/>
          <p:cNvSpPr txBox="1"/>
          <p:nvPr/>
        </p:nvSpPr>
        <p:spPr>
          <a:xfrm>
            <a:off x="152400" y="2590800"/>
            <a:ext cx="3657600" cy="1938992"/>
          </a:xfrm>
          <a:prstGeom prst="rect">
            <a:avLst/>
          </a:prstGeom>
        </p:spPr>
        <p:txBody>
          <a:bodyPr vert="horz" wrap="square" lIns="0" tIns="0" rIns="0" bIns="0" rtlCol="0">
            <a:spAutoFit/>
          </a:bodyPr>
          <a:lstStyle/>
          <a:p>
            <a:pPr marL="396875" indent="-396875" defTabSz="914363">
              <a:lnSpc>
                <a:spcPct val="90000"/>
              </a:lnSpc>
              <a:spcBef>
                <a:spcPct val="20000"/>
              </a:spcBef>
              <a:buBlip>
                <a:blip r:embed="rId4"/>
              </a:buBlip>
            </a:pPr>
            <a:r>
              <a:rPr lang="en-US" sz="2800" dirty="0" smtClean="0"/>
              <a:t>This shows the total rotation shear from </a:t>
            </a:r>
            <a:r>
              <a:rPr lang="en-US" sz="2800" dirty="0" smtClean="0">
                <a:sym typeface="Symbol"/>
              </a:rPr>
              <a:t></a:t>
            </a:r>
            <a:r>
              <a:rPr lang="en-US" sz="2800" i="1" dirty="0" err="1" smtClean="0"/>
              <a:t>v</a:t>
            </a:r>
            <a:r>
              <a:rPr lang="en-US" sz="2800" i="1" baseline="-25000" dirty="0" err="1" smtClean="0"/>
              <a:t>zonal</a:t>
            </a:r>
            <a:r>
              <a:rPr lang="en-US" sz="2800" dirty="0" smtClean="0"/>
              <a:t> plus the effect of differential rotation.</a:t>
            </a:r>
          </a:p>
        </p:txBody>
      </p:sp>
    </p:spTree>
  </p:cSld>
  <p:clrMapOvr>
    <a:masterClrMapping/>
  </p:clrMapOvr>
  <p:transition advTm="45708">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329595"/>
          </a:xfrm>
        </p:spPr>
        <p:txBody>
          <a:bodyPr/>
          <a:lstStyle/>
          <a:p>
            <a:r>
              <a:rPr lang="en-US" dirty="0" smtClean="0"/>
              <a:t>Rotation Shear Change </a:t>
            </a:r>
            <a:r>
              <a:rPr lang="en-US" dirty="0" err="1" smtClean="0"/>
              <a:t>vs</a:t>
            </a:r>
            <a:r>
              <a:rPr lang="en-US" dirty="0" smtClean="0"/>
              <a:t> Latitude and time</a:t>
            </a:r>
            <a:endParaRPr lang="en-US" dirty="0"/>
          </a:p>
        </p:txBody>
      </p:sp>
      <p:pic>
        <p:nvPicPr>
          <p:cNvPr id="4" name="Content Placeholder 3" descr="dEPSILON_2d.jpg"/>
          <p:cNvPicPr>
            <a:picLocks noGrp="1" noChangeAspect="1"/>
          </p:cNvPicPr>
          <p:nvPr>
            <p:ph idx="1"/>
          </p:nvPr>
        </p:nvPicPr>
        <p:blipFill>
          <a:blip r:embed="rId3" cstate="print"/>
          <a:stretch>
            <a:fillRect/>
          </a:stretch>
        </p:blipFill>
        <p:spPr>
          <a:xfrm>
            <a:off x="381000" y="1524000"/>
            <a:ext cx="7892429" cy="3505200"/>
          </a:xfrm>
        </p:spPr>
      </p:pic>
      <p:sp>
        <p:nvSpPr>
          <p:cNvPr id="8" name="TextBox 7"/>
          <p:cNvSpPr txBox="1"/>
          <p:nvPr/>
        </p:nvSpPr>
        <p:spPr>
          <a:xfrm>
            <a:off x="381000" y="5105400"/>
            <a:ext cx="8077200" cy="1569660"/>
          </a:xfrm>
          <a:prstGeom prst="rect">
            <a:avLst/>
          </a:prstGeom>
          <a:noFill/>
        </p:spPr>
        <p:txBody>
          <a:bodyPr wrap="square" rtlCol="0">
            <a:spAutoFit/>
          </a:bodyPr>
          <a:lstStyle/>
          <a:p>
            <a:r>
              <a:rPr lang="en-US" sz="2400" dirty="0" smtClean="0"/>
              <a:t>This 2-D Plot shows the concentrated anti-cyclonic pulse which lasts about 18 months.  The decrease in rotation shear is a substantial fraction of the background from differential  rotation.</a:t>
            </a:r>
            <a:endParaRPr lang="en-US" sz="2400" dirty="0"/>
          </a:p>
        </p:txBody>
      </p:sp>
    </p:spTree>
  </p:cSld>
  <p:clrMapOvr>
    <a:masterClrMapping/>
  </p:clrMapOvr>
  <p:transition advTm="1901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The rotation shear precedes sunspots</a:t>
            </a:r>
            <a:endParaRPr lang="en-US" sz="4400" dirty="0"/>
          </a:p>
        </p:txBody>
      </p:sp>
      <p:pic>
        <p:nvPicPr>
          <p:cNvPr id="4" name="Content Placeholder 3" descr="difrotmod.jpg"/>
          <p:cNvPicPr>
            <a:picLocks noGrp="1" noChangeAspect="1"/>
          </p:cNvPicPr>
          <p:nvPr>
            <p:ph idx="1"/>
          </p:nvPr>
        </p:nvPicPr>
        <p:blipFill>
          <a:blip r:embed="rId2" cstate="print"/>
          <a:stretch>
            <a:fillRect/>
          </a:stretch>
        </p:blipFill>
        <p:spPr>
          <a:xfrm>
            <a:off x="381000" y="1143000"/>
            <a:ext cx="8382000" cy="3626126"/>
          </a:xfrm>
        </p:spPr>
      </p:pic>
      <p:sp>
        <p:nvSpPr>
          <p:cNvPr id="5" name="TextBox 4"/>
          <p:cNvSpPr txBox="1"/>
          <p:nvPr/>
        </p:nvSpPr>
        <p:spPr>
          <a:xfrm>
            <a:off x="381000" y="4953000"/>
            <a:ext cx="8458200" cy="1477328"/>
          </a:xfrm>
          <a:prstGeom prst="rect">
            <a:avLst/>
          </a:prstGeom>
          <a:noFill/>
        </p:spPr>
        <p:txBody>
          <a:bodyPr wrap="square" rtlCol="0">
            <a:spAutoFit/>
          </a:bodyPr>
          <a:lstStyle/>
          <a:p>
            <a:r>
              <a:rPr lang="en-US" dirty="0" smtClean="0"/>
              <a:t>This figure compares the times and latitudes of sunspots to the propagation of the anti-cyclonic rotation pulse.  All available cycles are combine using time relative to sunspot number minimum.  The rotation shear scale is for the darkest parts to have </a:t>
            </a:r>
            <a:r>
              <a:rPr lang="en-US" dirty="0" smtClean="0">
                <a:sym typeface="Symbol"/>
              </a:rPr>
              <a:t> = -0.6 and the lightest parts to have  = 0.1.  The sunspot locations are shown by Hathaway(2011) according to a system separating cycle strength and spot group size.</a:t>
            </a:r>
            <a:endParaRPr lang="en-US" dirty="0"/>
          </a:p>
        </p:txBody>
      </p:sp>
    </p:spTree>
  </p:cSld>
  <p:clrMapOvr>
    <a:masterClrMapping/>
  </p:clrMapOvr>
  <p:transition advTm="45021">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329595"/>
          </a:xfrm>
        </p:spPr>
        <p:txBody>
          <a:bodyPr/>
          <a:lstStyle/>
          <a:p>
            <a:r>
              <a:rPr lang="en-US" dirty="0" err="1" smtClean="0"/>
              <a:t>Meridional</a:t>
            </a:r>
            <a:r>
              <a:rPr lang="en-US" dirty="0" smtClean="0"/>
              <a:t> flow deviations near minimum</a:t>
            </a:r>
            <a:endParaRPr lang="en-US" dirty="0"/>
          </a:p>
        </p:txBody>
      </p:sp>
      <p:pic>
        <p:nvPicPr>
          <p:cNvPr id="5" name="Content Placeholder 4" descr="symdif_22-23.jpg"/>
          <p:cNvPicPr>
            <a:picLocks noGrp="1" noChangeAspect="1"/>
          </p:cNvPicPr>
          <p:nvPr>
            <p:ph sz="half" idx="1"/>
          </p:nvPr>
        </p:nvPicPr>
        <p:blipFill>
          <a:blip r:embed="rId2" cstate="print"/>
          <a:stretch>
            <a:fillRect/>
          </a:stretch>
        </p:blipFill>
        <p:spPr>
          <a:xfrm>
            <a:off x="306427" y="1447800"/>
            <a:ext cx="4294737" cy="3429000"/>
          </a:xfrm>
        </p:spPr>
      </p:pic>
      <p:pic>
        <p:nvPicPr>
          <p:cNvPr id="6" name="Content Placeholder 5" descr="symdif_23-24.jpg"/>
          <p:cNvPicPr>
            <a:picLocks noGrp="1" noChangeAspect="1"/>
          </p:cNvPicPr>
          <p:nvPr>
            <p:ph sz="half" idx="2"/>
          </p:nvPr>
        </p:nvPicPr>
        <p:blipFill>
          <a:blip r:embed="rId3" cstate="print"/>
          <a:stretch>
            <a:fillRect/>
          </a:stretch>
        </p:blipFill>
        <p:spPr>
          <a:xfrm>
            <a:off x="4876800" y="1447800"/>
            <a:ext cx="4063405" cy="3429000"/>
          </a:xfrm>
        </p:spPr>
      </p:pic>
      <p:sp>
        <p:nvSpPr>
          <p:cNvPr id="7" name="TextBox 6"/>
          <p:cNvSpPr txBox="1"/>
          <p:nvPr/>
        </p:nvSpPr>
        <p:spPr>
          <a:xfrm>
            <a:off x="304800" y="4876800"/>
            <a:ext cx="8534400" cy="1323439"/>
          </a:xfrm>
          <a:prstGeom prst="rect">
            <a:avLst/>
          </a:prstGeom>
          <a:noFill/>
        </p:spPr>
        <p:txBody>
          <a:bodyPr wrap="square" rtlCol="0">
            <a:spAutoFit/>
          </a:bodyPr>
          <a:lstStyle/>
          <a:p>
            <a:r>
              <a:rPr lang="en-US" sz="1600" dirty="0" smtClean="0"/>
              <a:t>The position of the anti-cyclonic pulse is shown by the vertical bars.   The curves show the deviation of the </a:t>
            </a:r>
            <a:r>
              <a:rPr lang="en-US" sz="1600" dirty="0" err="1" smtClean="0"/>
              <a:t>meridional</a:t>
            </a:r>
            <a:r>
              <a:rPr lang="en-US" sz="1600" dirty="0" smtClean="0"/>
              <a:t> circulation velocity from the overall average.  Each circulation curve is the average of the N and S hemispheres.  Dashed lines show where the deviation is zero.</a:t>
            </a:r>
          </a:p>
          <a:p>
            <a:r>
              <a:rPr lang="en-US" sz="1600" dirty="0" smtClean="0"/>
              <a:t>The anti-cyclonic pulse is partly aligned with the location of upwelling as indicated by the </a:t>
            </a:r>
            <a:r>
              <a:rPr lang="en-US" sz="1600" dirty="0" err="1" smtClean="0"/>
              <a:t>meridional</a:t>
            </a:r>
            <a:r>
              <a:rPr lang="en-US" sz="1600" dirty="0" smtClean="0"/>
              <a:t> circulation.</a:t>
            </a:r>
            <a:endParaRPr lang="en-US" sz="1600" dirty="0"/>
          </a:p>
        </p:txBody>
      </p:sp>
    </p:spTree>
  </p:cSld>
  <p:clrMapOvr>
    <a:masterClrMapping/>
  </p:clrMapOvr>
  <p:transition advTm="53134">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a:t>
            </a:r>
            <a:endParaRPr lang="en-US" dirty="0"/>
          </a:p>
        </p:txBody>
      </p:sp>
      <p:sp>
        <p:nvSpPr>
          <p:cNvPr id="3" name="Content Placeholder 2"/>
          <p:cNvSpPr>
            <a:spLocks noGrp="1"/>
          </p:cNvSpPr>
          <p:nvPr>
            <p:ph idx="1"/>
          </p:nvPr>
        </p:nvSpPr>
        <p:spPr>
          <a:xfrm>
            <a:off x="381000" y="1412875"/>
            <a:ext cx="8382000" cy="4727448"/>
          </a:xfrm>
        </p:spPr>
        <p:txBody>
          <a:bodyPr/>
          <a:lstStyle/>
          <a:p>
            <a:r>
              <a:rPr lang="en-US" dirty="0" smtClean="0"/>
              <a:t>Solar minima based on the </a:t>
            </a:r>
            <a:r>
              <a:rPr lang="en-US" dirty="0" err="1" smtClean="0"/>
              <a:t>Torsional</a:t>
            </a:r>
            <a:r>
              <a:rPr lang="en-US" dirty="0" smtClean="0"/>
              <a:t> Oscillations were at 1976.4, 1986.7, 1996.9 and 2008.7.</a:t>
            </a:r>
          </a:p>
          <a:p>
            <a:r>
              <a:rPr lang="en-US" dirty="0" smtClean="0"/>
              <a:t>The </a:t>
            </a:r>
            <a:r>
              <a:rPr lang="en-US" dirty="0" err="1" smtClean="0"/>
              <a:t>Torsional</a:t>
            </a:r>
            <a:r>
              <a:rPr lang="en-US" dirty="0" smtClean="0"/>
              <a:t> Oscillation anti-cyclonic pulse drifts at a rate of 4.2 degrees/year toward the equator.</a:t>
            </a:r>
          </a:p>
          <a:p>
            <a:r>
              <a:rPr lang="en-US" dirty="0" smtClean="0"/>
              <a:t>Cycle 24 maximum is projected to occur at 2013.1±1.   This projection will be updated at the end of 2011 and should have a reduced uncertainty.</a:t>
            </a:r>
          </a:p>
          <a:p>
            <a:endParaRPr lang="en-US" dirty="0"/>
          </a:p>
        </p:txBody>
      </p:sp>
    </p:spTree>
  </p:cSld>
  <p:clrMapOvr>
    <a:masterClrMapping/>
  </p:clrMapOvr>
  <p:transition advTm="4681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066800"/>
            <a:ext cx="8610600" cy="4829014"/>
          </a:xfrm>
        </p:spPr>
        <p:txBody>
          <a:bodyPr/>
          <a:lstStyle/>
          <a:p>
            <a:r>
              <a:rPr lang="en-US" sz="2600" dirty="0" err="1" smtClean="0"/>
              <a:t>Torsional</a:t>
            </a:r>
            <a:r>
              <a:rPr lang="en-US" sz="2600" dirty="0" smtClean="0"/>
              <a:t> oscillations are predictive of the solar cycle development.</a:t>
            </a:r>
          </a:p>
          <a:p>
            <a:r>
              <a:rPr lang="en-US" sz="2600" dirty="0" smtClean="0"/>
              <a:t>The </a:t>
            </a:r>
            <a:r>
              <a:rPr lang="en-US" sz="2600" dirty="0" err="1" smtClean="0"/>
              <a:t>Torsional</a:t>
            </a:r>
            <a:r>
              <a:rPr lang="en-US" sz="2600" dirty="0" smtClean="0"/>
              <a:t> oscillations are a propagating rotation shear pulse.</a:t>
            </a:r>
          </a:p>
          <a:p>
            <a:r>
              <a:rPr lang="en-US" sz="2600" dirty="0" smtClean="0"/>
              <a:t>Rotation shear drops then recovers in a space of 18 months.</a:t>
            </a:r>
          </a:p>
          <a:p>
            <a:r>
              <a:rPr lang="en-US" sz="2600" dirty="0" smtClean="0"/>
              <a:t>Activity appears about 18 months after the rotation shear recovers.</a:t>
            </a:r>
          </a:p>
          <a:p>
            <a:r>
              <a:rPr lang="en-US" sz="2600" dirty="0" err="1" smtClean="0"/>
              <a:t>Meridional</a:t>
            </a:r>
            <a:r>
              <a:rPr lang="en-US" sz="2600" dirty="0" smtClean="0"/>
              <a:t> flow indicating upwelling is partly aligned with the anti-cyclonic rotation shear pulse.</a:t>
            </a:r>
          </a:p>
          <a:p>
            <a:r>
              <a:rPr lang="en-US" sz="2600" dirty="0" smtClean="0"/>
              <a:t>The anti-cyclonic pulse suggests “anti-thermal shadowing”.</a:t>
            </a:r>
          </a:p>
          <a:p>
            <a:r>
              <a:rPr lang="en-US" sz="2600" dirty="0" smtClean="0"/>
              <a:t>A numerical representation of the pulse is available on the next slide which is included in the web site posting.</a:t>
            </a:r>
            <a:r>
              <a:rPr lang="en-US" sz="2800" dirty="0" smtClean="0"/>
              <a:t> </a:t>
            </a:r>
            <a:endParaRPr lang="en-US" sz="2800" dirty="0"/>
          </a:p>
        </p:txBody>
      </p:sp>
    </p:spTree>
  </p:cSld>
  <p:clrMapOvr>
    <a:masterClrMapping/>
  </p:clrMapOvr>
  <p:transition advTm="50435">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Representation</a:t>
            </a:r>
            <a:endParaRPr lang="en-US" dirty="0"/>
          </a:p>
        </p:txBody>
      </p:sp>
      <p:pic>
        <p:nvPicPr>
          <p:cNvPr id="4" name="Content Placeholder 3" descr="rotation_fit.jpg"/>
          <p:cNvPicPr>
            <a:picLocks noGrp="1" noChangeAspect="1"/>
          </p:cNvPicPr>
          <p:nvPr>
            <p:ph idx="1"/>
          </p:nvPr>
        </p:nvPicPr>
        <p:blipFill>
          <a:blip r:embed="rId2" cstate="print"/>
          <a:stretch>
            <a:fillRect/>
          </a:stretch>
        </p:blipFill>
        <p:spPr>
          <a:xfrm>
            <a:off x="1844107" y="1412875"/>
            <a:ext cx="5455785" cy="4606925"/>
          </a:xfrm>
        </p:spPr>
      </p:pic>
    </p:spTree>
  </p:cSld>
  <p:clrMapOvr>
    <a:masterClrMapping/>
  </p:clrMapOvr>
  <p:transition advTm="2636">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High latitude rotation shear change is small</a:t>
            </a:r>
            <a:endParaRPr lang="en-US" dirty="0"/>
          </a:p>
        </p:txBody>
      </p:sp>
      <p:pic>
        <p:nvPicPr>
          <p:cNvPr id="4" name="Content Placeholder 3" descr="eps_sum_high.jpg"/>
          <p:cNvPicPr>
            <a:picLocks noGrp="1" noChangeAspect="1"/>
          </p:cNvPicPr>
          <p:nvPr>
            <p:ph idx="1"/>
          </p:nvPr>
        </p:nvPicPr>
        <p:blipFill>
          <a:blip r:embed="rId2" cstate="print"/>
          <a:stretch>
            <a:fillRect/>
          </a:stretch>
        </p:blipFill>
        <p:spPr>
          <a:xfrm>
            <a:off x="1524000" y="1600200"/>
            <a:ext cx="6084773" cy="4835524"/>
          </a:xfr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Meridional</a:t>
            </a:r>
            <a:r>
              <a:rPr lang="en-US" dirty="0" smtClean="0"/>
              <a:t> Flow</a:t>
            </a:r>
            <a:endParaRPr lang="en-US" dirty="0"/>
          </a:p>
        </p:txBody>
      </p:sp>
      <p:pic>
        <p:nvPicPr>
          <p:cNvPr id="4" name="Content Placeholder 3" descr="meridional.jpg"/>
          <p:cNvPicPr>
            <a:picLocks noGrp="1" noChangeAspect="1"/>
          </p:cNvPicPr>
          <p:nvPr>
            <p:ph idx="1"/>
          </p:nvPr>
        </p:nvPicPr>
        <p:blipFill>
          <a:blip r:embed="rId2" cstate="print"/>
          <a:stretch>
            <a:fillRect/>
          </a:stretch>
        </p:blipFill>
        <p:spPr>
          <a:xfrm>
            <a:off x="1188720" y="990600"/>
            <a:ext cx="6677978" cy="3077528"/>
          </a:xfrm>
        </p:spPr>
      </p:pic>
      <p:sp>
        <p:nvSpPr>
          <p:cNvPr id="7" name="TextBox 6"/>
          <p:cNvSpPr txBox="1"/>
          <p:nvPr/>
        </p:nvSpPr>
        <p:spPr>
          <a:xfrm>
            <a:off x="762000" y="4419600"/>
            <a:ext cx="7620000" cy="2025170"/>
          </a:xfrm>
          <a:prstGeom prst="rect">
            <a:avLst/>
          </a:prstGeom>
        </p:spPr>
        <p:txBody>
          <a:bodyPr vert="horz" wrap="square" lIns="0" tIns="0" rIns="0" bIns="0" rtlCol="0">
            <a:spAutoFit/>
          </a:bodyPr>
          <a:lstStyle/>
          <a:p>
            <a:pPr marL="396875" indent="-396875" defTabSz="914363">
              <a:lnSpc>
                <a:spcPct val="90000"/>
              </a:lnSpc>
              <a:spcBef>
                <a:spcPct val="20000"/>
              </a:spcBef>
              <a:buBlip>
                <a:blip r:embed="rId3"/>
              </a:buBlip>
            </a:pPr>
            <a:r>
              <a:rPr lang="en-US" sz="2800" dirty="0" smtClean="0"/>
              <a:t>The flow pattern migrates from pole toward equator (the flow itself is from equator to pole except near the poles.</a:t>
            </a:r>
          </a:p>
          <a:p>
            <a:pPr marL="396875" indent="-396875" defTabSz="914363">
              <a:lnSpc>
                <a:spcPct val="90000"/>
              </a:lnSpc>
              <a:spcBef>
                <a:spcPct val="20000"/>
              </a:spcBef>
              <a:buBlip>
                <a:blip r:embed="rId3"/>
              </a:buBlip>
            </a:pPr>
            <a:r>
              <a:rPr lang="en-US" sz="2800" dirty="0" smtClean="0"/>
              <a:t>The polar reverse flow is strongest near sunspot minimum and absent for cycle 23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surface dynamics</a:t>
            </a:r>
            <a:endParaRPr lang="en-US" dirty="0"/>
          </a:p>
        </p:txBody>
      </p:sp>
      <p:sp>
        <p:nvSpPr>
          <p:cNvPr id="6" name="Content Placeholder 5"/>
          <p:cNvSpPr>
            <a:spLocks noGrp="1"/>
          </p:cNvSpPr>
          <p:nvPr>
            <p:ph idx="1"/>
          </p:nvPr>
        </p:nvSpPr>
        <p:spPr>
          <a:xfrm>
            <a:off x="533400" y="1412875"/>
            <a:ext cx="8229600" cy="3505575"/>
          </a:xfrm>
        </p:spPr>
        <p:txBody>
          <a:bodyPr/>
          <a:lstStyle/>
          <a:p>
            <a:r>
              <a:rPr lang="en-US" sz="3400" dirty="0" smtClean="0"/>
              <a:t>Observations of surface velocities from the Mt. Wilson Observatory 150-foot tower telescope.</a:t>
            </a:r>
          </a:p>
          <a:p>
            <a:r>
              <a:rPr lang="en-US" sz="3400" dirty="0" smtClean="0"/>
              <a:t>Use solar rotation to divide into N/S (</a:t>
            </a:r>
            <a:r>
              <a:rPr lang="en-US" sz="3400" dirty="0" err="1" smtClean="0"/>
              <a:t>meridional</a:t>
            </a:r>
            <a:r>
              <a:rPr lang="en-US" sz="3400" dirty="0" smtClean="0"/>
              <a:t>) flow and E/W (zonal) flow.</a:t>
            </a:r>
          </a:p>
          <a:p>
            <a:r>
              <a:rPr lang="en-US" sz="3400" dirty="0" smtClean="0"/>
              <a:t>These slides emphasize the zonal flow as manifested in the </a:t>
            </a:r>
            <a:r>
              <a:rPr lang="en-US" sz="3400" dirty="0" err="1" smtClean="0"/>
              <a:t>Torsional</a:t>
            </a:r>
            <a:r>
              <a:rPr lang="en-US" sz="3400" dirty="0" smtClean="0"/>
              <a:t> Oscillations.</a:t>
            </a:r>
            <a:endParaRPr lang="en-US" sz="3400" dirty="0"/>
          </a:p>
        </p:txBody>
      </p:sp>
    </p:spTree>
  </p:cSld>
  <p:clrMapOvr>
    <a:masterClrMapping/>
  </p:clrMapOvr>
  <p:transition advTm="3279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763000" cy="1218795"/>
          </a:xfrm>
        </p:spPr>
        <p:txBody>
          <a:bodyPr/>
          <a:lstStyle/>
          <a:p>
            <a:r>
              <a:rPr lang="en-US" sz="4400" dirty="0" smtClean="0"/>
              <a:t>Time Dependence of the </a:t>
            </a:r>
            <a:r>
              <a:rPr lang="en-US" sz="4400" dirty="0" err="1" smtClean="0"/>
              <a:t>Meridional</a:t>
            </a:r>
            <a:r>
              <a:rPr lang="en-US" sz="4400" dirty="0" smtClean="0"/>
              <a:t> Flow</a:t>
            </a:r>
            <a:endParaRPr lang="en-US" sz="4400" dirty="0"/>
          </a:p>
        </p:txBody>
      </p:sp>
      <p:pic>
        <p:nvPicPr>
          <p:cNvPr id="4" name="Content Placeholder 3" descr="MC_sum_10_85a.jpg"/>
          <p:cNvPicPr>
            <a:picLocks noGrp="1" noChangeAspect="1"/>
          </p:cNvPicPr>
          <p:nvPr>
            <p:ph idx="1"/>
          </p:nvPr>
        </p:nvPicPr>
        <p:blipFill>
          <a:blip r:embed="rId4" cstate="print"/>
          <a:stretch>
            <a:fillRect/>
          </a:stretch>
        </p:blipFill>
        <p:spPr>
          <a:xfrm>
            <a:off x="4343400" y="1524000"/>
            <a:ext cx="4631610" cy="4419600"/>
          </a:xfrm>
        </p:spPr>
      </p:pic>
      <p:sp>
        <p:nvSpPr>
          <p:cNvPr id="5" name="TextBox 4"/>
          <p:cNvSpPr txBox="1"/>
          <p:nvPr/>
        </p:nvSpPr>
        <p:spPr>
          <a:xfrm>
            <a:off x="381000" y="1905000"/>
            <a:ext cx="3657600" cy="3188565"/>
          </a:xfrm>
          <a:prstGeom prst="rect">
            <a:avLst/>
          </a:prstGeom>
        </p:spPr>
        <p:txBody>
          <a:bodyPr vert="horz" wrap="square" lIns="0" tIns="0" rIns="0" bIns="0" rtlCol="0">
            <a:spAutoFit/>
          </a:bodyPr>
          <a:lstStyle/>
          <a:p>
            <a:pPr marL="396875" indent="-396875" defTabSz="914363">
              <a:lnSpc>
                <a:spcPct val="90000"/>
              </a:lnSpc>
              <a:spcBef>
                <a:spcPct val="20000"/>
              </a:spcBef>
              <a:buBlip>
                <a:blip r:embed="rId5"/>
              </a:buBlip>
            </a:pPr>
            <a:r>
              <a:rPr lang="en-US" sz="2800" dirty="0" smtClean="0"/>
              <a:t>The flow at all latitudes has dropped to very low levels at the start of cycle 24.</a:t>
            </a:r>
          </a:p>
          <a:p>
            <a:pPr marL="396875" indent="-396875" defTabSz="914363">
              <a:lnSpc>
                <a:spcPct val="90000"/>
              </a:lnSpc>
              <a:spcBef>
                <a:spcPct val="20000"/>
              </a:spcBef>
              <a:buBlip>
                <a:blip r:embed="rId5"/>
              </a:buBlip>
            </a:pPr>
            <a:r>
              <a:rPr lang="en-US" sz="2800" dirty="0" smtClean="0"/>
              <a:t>The duration of the low flow rate is longer than any previous period.</a:t>
            </a: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30188"/>
            <a:ext cx="8763000" cy="664797"/>
          </a:xfrm>
        </p:spPr>
        <p:txBody>
          <a:bodyPr/>
          <a:lstStyle/>
          <a:p>
            <a:r>
              <a:rPr lang="en-US" sz="4400" dirty="0" smtClean="0"/>
              <a:t>Latitude Dependence of </a:t>
            </a:r>
            <a:r>
              <a:rPr lang="en-US" sz="4400" dirty="0" err="1" smtClean="0"/>
              <a:t>Meridional</a:t>
            </a:r>
            <a:r>
              <a:rPr lang="en-US" sz="4400" dirty="0" smtClean="0"/>
              <a:t> Flow</a:t>
            </a:r>
            <a:endParaRPr lang="en-US" sz="4400" dirty="0"/>
          </a:p>
        </p:txBody>
      </p:sp>
      <p:pic>
        <p:nvPicPr>
          <p:cNvPr id="7" name="Content Placeholder 6" descr="mc2011_compare.jpg"/>
          <p:cNvPicPr>
            <a:picLocks noGrp="1" noChangeAspect="1"/>
          </p:cNvPicPr>
          <p:nvPr>
            <p:ph idx="1"/>
          </p:nvPr>
        </p:nvPicPr>
        <p:blipFill>
          <a:blip r:embed="rId2" cstate="print"/>
          <a:stretch>
            <a:fillRect/>
          </a:stretch>
        </p:blipFill>
        <p:spPr>
          <a:xfrm>
            <a:off x="3657600" y="1524000"/>
            <a:ext cx="5246207" cy="4073525"/>
          </a:xfrm>
        </p:spPr>
      </p:pic>
      <p:sp>
        <p:nvSpPr>
          <p:cNvPr id="8" name="TextBox 7"/>
          <p:cNvSpPr txBox="1"/>
          <p:nvPr/>
        </p:nvSpPr>
        <p:spPr>
          <a:xfrm>
            <a:off x="304800" y="1524000"/>
            <a:ext cx="2971800" cy="4875181"/>
          </a:xfrm>
          <a:prstGeom prst="rect">
            <a:avLst/>
          </a:prstGeom>
        </p:spPr>
        <p:txBody>
          <a:bodyPr vert="horz" lIns="0" tIns="0" rIns="0" bIns="0" rtlCol="0">
            <a:spAutoFit/>
          </a:bodyPr>
          <a:lstStyle/>
          <a:p>
            <a:pPr marL="396875" indent="-396875" defTabSz="914363">
              <a:lnSpc>
                <a:spcPct val="90000"/>
              </a:lnSpc>
              <a:spcBef>
                <a:spcPct val="20000"/>
              </a:spcBef>
              <a:buBlip>
                <a:blip r:embed="rId3"/>
              </a:buBlip>
            </a:pPr>
            <a:r>
              <a:rPr lang="en-US" sz="3200" dirty="0" smtClean="0"/>
              <a:t>The latitudinal dependence of the </a:t>
            </a:r>
            <a:r>
              <a:rPr lang="en-US" sz="3200" dirty="0" err="1" smtClean="0"/>
              <a:t>meridional</a:t>
            </a:r>
            <a:r>
              <a:rPr lang="en-US" sz="3200" dirty="0" smtClean="0"/>
              <a:t> flow is at record low values throughout the sun except for a band within 10 degrees of the equator.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Magnetic – </a:t>
            </a:r>
            <a:r>
              <a:rPr lang="en-US" dirty="0" err="1" smtClean="0"/>
              <a:t>Sectoral</a:t>
            </a:r>
            <a:r>
              <a:rPr lang="en-US" dirty="0" smtClean="0"/>
              <a:t>  Component</a:t>
            </a:r>
            <a:endParaRPr lang="en-US" dirty="0"/>
          </a:p>
        </p:txBody>
      </p:sp>
      <p:pic>
        <p:nvPicPr>
          <p:cNvPr id="7" name="Content Placeholder 6" descr="mag_sectoral.jpg"/>
          <p:cNvPicPr>
            <a:picLocks noGrp="1" noChangeAspect="1"/>
          </p:cNvPicPr>
          <p:nvPr>
            <p:ph idx="1"/>
          </p:nvPr>
        </p:nvPicPr>
        <p:blipFill>
          <a:blip r:embed="rId2" cstate="print"/>
          <a:stretch>
            <a:fillRect/>
          </a:stretch>
        </p:blipFill>
        <p:spPr>
          <a:xfrm>
            <a:off x="640080" y="1143000"/>
            <a:ext cx="8044910" cy="3051810"/>
          </a:xfrm>
        </p:spPr>
      </p:pic>
      <p:sp>
        <p:nvSpPr>
          <p:cNvPr id="8" name="TextBox 7"/>
          <p:cNvSpPr txBox="1"/>
          <p:nvPr/>
        </p:nvSpPr>
        <p:spPr>
          <a:xfrm>
            <a:off x="533400" y="4502462"/>
            <a:ext cx="8229600" cy="1517338"/>
          </a:xfrm>
          <a:prstGeom prst="rect">
            <a:avLst/>
          </a:prstGeom>
        </p:spPr>
        <p:txBody>
          <a:bodyPr vert="horz" lIns="0" tIns="0" rIns="0" bIns="0" rtlCol="0">
            <a:spAutoFit/>
          </a:bodyPr>
          <a:lstStyle/>
          <a:p>
            <a:pPr marL="396875" indent="-396875" defTabSz="914363">
              <a:lnSpc>
                <a:spcPct val="90000"/>
              </a:lnSpc>
              <a:spcBef>
                <a:spcPct val="20000"/>
              </a:spcBef>
              <a:buBlip>
                <a:blip r:embed="rId3"/>
              </a:buBlip>
            </a:pPr>
            <a:r>
              <a:rPr lang="en-US" sz="3400" dirty="0" smtClean="0"/>
              <a:t>The polar field has not yet reversed.</a:t>
            </a:r>
          </a:p>
          <a:p>
            <a:pPr marL="396875" indent="-396875" defTabSz="914363">
              <a:lnSpc>
                <a:spcPct val="90000"/>
              </a:lnSpc>
              <a:spcBef>
                <a:spcPct val="20000"/>
              </a:spcBef>
              <a:buBlip>
                <a:blip r:embed="rId3"/>
              </a:buBlip>
            </a:pPr>
            <a:r>
              <a:rPr lang="en-US" sz="3400" dirty="0" smtClean="0"/>
              <a:t>The cycle 23 field was half the cycle 21 and 22 fields.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summary</a:t>
            </a:r>
            <a:endParaRPr lang="en-US" dirty="0"/>
          </a:p>
        </p:txBody>
      </p:sp>
      <p:pic>
        <p:nvPicPr>
          <p:cNvPr id="6" name="Content Placeholder 5" descr="torsion_grl.png"/>
          <p:cNvPicPr>
            <a:picLocks noGrp="1" noChangeAspect="1"/>
          </p:cNvPicPr>
          <p:nvPr>
            <p:ph idx="1"/>
          </p:nvPr>
        </p:nvPicPr>
        <p:blipFill>
          <a:blip r:embed="rId2" cstate="print"/>
          <a:stretch>
            <a:fillRect/>
          </a:stretch>
        </p:blipFill>
        <p:spPr>
          <a:xfrm>
            <a:off x="1205853" y="1412874"/>
            <a:ext cx="6261747" cy="4103314"/>
          </a:xfr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82000" cy="664797"/>
          </a:xfrm>
        </p:spPr>
        <p:txBody>
          <a:bodyPr/>
          <a:lstStyle/>
          <a:p>
            <a:r>
              <a:rPr lang="en-US" dirty="0" smtClean="0"/>
              <a:t>References</a:t>
            </a:r>
            <a:endParaRPr lang="en-US" dirty="0"/>
          </a:p>
        </p:txBody>
      </p:sp>
      <p:pic>
        <p:nvPicPr>
          <p:cNvPr id="4" name="Content Placeholder 3" descr="References.png"/>
          <p:cNvPicPr>
            <a:picLocks noGrp="1" noChangeAspect="1"/>
          </p:cNvPicPr>
          <p:nvPr>
            <p:ph idx="1"/>
          </p:nvPr>
        </p:nvPicPr>
        <p:blipFill>
          <a:blip r:embed="rId2" cstate="print"/>
          <a:stretch>
            <a:fillRect/>
          </a:stretch>
        </p:blipFill>
        <p:spPr>
          <a:xfrm>
            <a:off x="3200400" y="457199"/>
            <a:ext cx="5486400" cy="5883089"/>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Torsional</a:t>
            </a:r>
            <a:r>
              <a:rPr dirty="0" smtClean="0"/>
              <a:t> Oscillation</a:t>
            </a:r>
            <a:endParaRPr lang="en-US" dirty="0"/>
          </a:p>
        </p:txBody>
      </p:sp>
      <p:pic>
        <p:nvPicPr>
          <p:cNvPr id="4" name="Picture 3" descr="torsion.jpg"/>
          <p:cNvPicPr>
            <a:picLocks noChangeAspect="1"/>
          </p:cNvPicPr>
          <p:nvPr/>
        </p:nvPicPr>
        <p:blipFill>
          <a:blip r:embed="rId3" cstate="print"/>
          <a:stretch>
            <a:fillRect/>
          </a:stretch>
        </p:blipFill>
        <p:spPr>
          <a:xfrm>
            <a:off x="381000" y="1066800"/>
            <a:ext cx="8458200" cy="3276600"/>
          </a:xfrm>
          <a:prstGeom prst="rect">
            <a:avLst/>
          </a:prstGeom>
        </p:spPr>
      </p:pic>
      <p:sp>
        <p:nvSpPr>
          <p:cNvPr id="5" name="TextBox 4"/>
          <p:cNvSpPr txBox="1"/>
          <p:nvPr/>
        </p:nvSpPr>
        <p:spPr>
          <a:xfrm>
            <a:off x="533400" y="4495800"/>
            <a:ext cx="8458200" cy="2246769"/>
          </a:xfrm>
          <a:prstGeom prst="rect">
            <a:avLst/>
          </a:prstGeom>
          <a:noFill/>
        </p:spPr>
        <p:txBody>
          <a:bodyPr wrap="square" rtlCol="0">
            <a:spAutoFit/>
          </a:bodyPr>
          <a:lstStyle/>
          <a:p>
            <a:r>
              <a:rPr lang="en-US" sz="2800" dirty="0" smtClean="0"/>
              <a:t>This figure shows the deviation from the standard rotation curve as a function of latitude and time.</a:t>
            </a:r>
          </a:p>
          <a:p>
            <a:r>
              <a:rPr lang="en-US" sz="2800" dirty="0" smtClean="0"/>
              <a:t>The N/S asymmetry in rotation rate confuses the </a:t>
            </a:r>
            <a:r>
              <a:rPr lang="en-US" sz="2800" dirty="0" err="1" smtClean="0"/>
              <a:t>torsional</a:t>
            </a:r>
            <a:r>
              <a:rPr lang="en-US" sz="2800" dirty="0" smtClean="0"/>
              <a:t> oscillation pattern and is removed by averaging the two hemispheres. </a:t>
            </a:r>
            <a:endParaRPr lang="en-US" sz="2800" dirty="0"/>
          </a:p>
        </p:txBody>
      </p:sp>
    </p:spTree>
  </p:cSld>
  <p:clrMapOvr>
    <a:masterClrMapping/>
  </p:clrMapOvr>
  <p:transition advTm="58544">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Torsional</a:t>
            </a:r>
            <a:r>
              <a:rPr lang="en-US" dirty="0" smtClean="0"/>
              <a:t> Oscillations as time trends</a:t>
            </a:r>
            <a:endParaRPr lang="en-US" dirty="0"/>
          </a:p>
        </p:txBody>
      </p:sp>
      <p:sp>
        <p:nvSpPr>
          <p:cNvPr id="3" name="Text Placeholder 2"/>
          <p:cNvSpPr>
            <a:spLocks noGrp="1"/>
          </p:cNvSpPr>
          <p:nvPr>
            <p:ph type="body" sz="quarter" idx="10"/>
          </p:nvPr>
        </p:nvSpPr>
        <p:spPr>
          <a:xfrm>
            <a:off x="381000" y="1219200"/>
            <a:ext cx="4114800" cy="3200876"/>
          </a:xfrm>
        </p:spPr>
        <p:txBody>
          <a:bodyPr/>
          <a:lstStyle/>
          <a:p>
            <a:r>
              <a:rPr lang="en-US" dirty="0" smtClean="0"/>
              <a:t>The zonal velocity is a travelling pulse at low latitudes.</a:t>
            </a:r>
          </a:p>
          <a:p>
            <a:r>
              <a:rPr lang="en-US" dirty="0" smtClean="0"/>
              <a:t>Isolate features by fitting maxima and minima of time trends.</a:t>
            </a:r>
            <a:endParaRPr lang="en-US" dirty="0"/>
          </a:p>
        </p:txBody>
      </p:sp>
      <p:pic>
        <p:nvPicPr>
          <p:cNvPr id="4" name="Picture 3" descr="vzsample.jpg"/>
          <p:cNvPicPr>
            <a:picLocks noChangeAspect="1"/>
          </p:cNvPicPr>
          <p:nvPr/>
        </p:nvPicPr>
        <p:blipFill>
          <a:blip r:embed="rId2" cstate="print"/>
          <a:stretch>
            <a:fillRect/>
          </a:stretch>
        </p:blipFill>
        <p:spPr>
          <a:xfrm>
            <a:off x="4669058" y="1066800"/>
            <a:ext cx="4322542" cy="5662612"/>
          </a:xfrm>
          <a:prstGeom prst="rect">
            <a:avLst/>
          </a:prstGeom>
        </p:spPr>
      </p:pic>
    </p:spTree>
  </p:cSld>
  <p:clrMapOvr>
    <a:masterClrMapping/>
  </p:clrMapOvr>
  <p:transition advTm="30861">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Symmetric </a:t>
            </a:r>
            <a:r>
              <a:rPr lang="en-US" dirty="0" err="1" smtClean="0"/>
              <a:t>Torsional</a:t>
            </a:r>
            <a:r>
              <a:rPr lang="en-US" dirty="0" smtClean="0"/>
              <a:t> Oscillations</a:t>
            </a:r>
            <a:endParaRPr lang="en-US" dirty="0"/>
          </a:p>
        </p:txBody>
      </p:sp>
      <p:pic>
        <p:nvPicPr>
          <p:cNvPr id="7" name="Content Placeholder 6" descr="vz_without_overlay.jpg"/>
          <p:cNvPicPr>
            <a:picLocks noGrp="1" noChangeAspect="1"/>
          </p:cNvPicPr>
          <p:nvPr>
            <p:ph idx="1"/>
          </p:nvPr>
        </p:nvPicPr>
        <p:blipFill>
          <a:blip r:embed="rId2" cstate="print"/>
          <a:stretch>
            <a:fillRect/>
          </a:stretch>
        </p:blipFill>
        <p:spPr>
          <a:xfrm>
            <a:off x="1066800" y="1066800"/>
            <a:ext cx="6943725" cy="3886200"/>
          </a:xfrm>
        </p:spPr>
      </p:pic>
      <p:sp>
        <p:nvSpPr>
          <p:cNvPr id="4" name="TextBox 3"/>
          <p:cNvSpPr txBox="1"/>
          <p:nvPr/>
        </p:nvSpPr>
        <p:spPr>
          <a:xfrm>
            <a:off x="838200" y="5257800"/>
            <a:ext cx="7620000" cy="1384995"/>
          </a:xfrm>
          <a:prstGeom prst="rect">
            <a:avLst/>
          </a:prstGeom>
          <a:noFill/>
        </p:spPr>
        <p:txBody>
          <a:bodyPr wrap="square" rtlCol="0">
            <a:spAutoFit/>
          </a:bodyPr>
          <a:lstStyle/>
          <a:p>
            <a:r>
              <a:rPr lang="en-US" sz="2800" dirty="0" smtClean="0"/>
              <a:t>In this figure the north and south hemispheres have been averaged together and the reflected southern hemisphere is omitted..</a:t>
            </a:r>
            <a:endParaRPr lang="en-US" sz="2800" dirty="0"/>
          </a:p>
        </p:txBody>
      </p:sp>
    </p:spTree>
  </p:cSld>
  <p:clrMapOvr>
    <a:masterClrMapping/>
  </p:clrMapOvr>
  <p:transition advTm="26428">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T.O. with overlay</a:t>
            </a:r>
            <a:endParaRPr lang="en-US" dirty="0"/>
          </a:p>
        </p:txBody>
      </p:sp>
      <p:pic>
        <p:nvPicPr>
          <p:cNvPr id="4" name="Content Placeholder 3" descr="vz_with_overlay.jpg"/>
          <p:cNvPicPr>
            <a:picLocks noGrp="1" noChangeAspect="1"/>
          </p:cNvPicPr>
          <p:nvPr>
            <p:ph idx="1"/>
          </p:nvPr>
        </p:nvPicPr>
        <p:blipFill>
          <a:blip r:embed="rId2" cstate="print"/>
          <a:stretch>
            <a:fillRect/>
          </a:stretch>
        </p:blipFill>
        <p:spPr>
          <a:xfrm>
            <a:off x="1066800" y="1066800"/>
            <a:ext cx="6943725" cy="3886200"/>
          </a:xfrm>
        </p:spPr>
      </p:pic>
      <p:sp>
        <p:nvSpPr>
          <p:cNvPr id="5" name="TextBox 4"/>
          <p:cNvSpPr txBox="1"/>
          <p:nvPr/>
        </p:nvSpPr>
        <p:spPr>
          <a:xfrm>
            <a:off x="914400" y="5257800"/>
            <a:ext cx="7543800" cy="1384995"/>
          </a:xfrm>
          <a:prstGeom prst="rect">
            <a:avLst/>
          </a:prstGeom>
          <a:noFill/>
        </p:spPr>
        <p:txBody>
          <a:bodyPr wrap="square" rtlCol="0">
            <a:spAutoFit/>
          </a:bodyPr>
          <a:lstStyle/>
          <a:p>
            <a:r>
              <a:rPr lang="en-US" sz="2800" dirty="0" smtClean="0"/>
              <a:t>The overlaid lines and colored bands are derived from a quadratic fit to the maxima and minima on the </a:t>
            </a:r>
            <a:r>
              <a:rPr lang="en-US" sz="2800" i="1" dirty="0" err="1" smtClean="0"/>
              <a:t>v</a:t>
            </a:r>
            <a:r>
              <a:rPr lang="en-US" sz="2800" baseline="-25000" dirty="0" err="1" smtClean="0"/>
              <a:t>zonal</a:t>
            </a:r>
            <a:r>
              <a:rPr lang="en-US" sz="2800" dirty="0" smtClean="0"/>
              <a:t> versus time trend lines at each latitude.</a:t>
            </a:r>
            <a:endParaRPr lang="en-US" sz="2800" dirty="0"/>
          </a:p>
        </p:txBody>
      </p:sp>
    </p:spTree>
  </p:cSld>
  <p:clrMapOvr>
    <a:masterClrMapping/>
  </p:clrMapOvr>
  <p:transition advTm="25344">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Systematics</a:t>
            </a:r>
            <a:r>
              <a:rPr lang="en-US" dirty="0" smtClean="0"/>
              <a:t> of the T.O.</a:t>
            </a:r>
            <a:endParaRPr lang="en-US" dirty="0"/>
          </a:p>
        </p:txBody>
      </p:sp>
      <p:pic>
        <p:nvPicPr>
          <p:cNvPr id="4" name="Content Placeholder 3" descr="vzminmax_no_anno.jpg"/>
          <p:cNvPicPr>
            <a:picLocks noGrp="1" noChangeAspect="1"/>
          </p:cNvPicPr>
          <p:nvPr>
            <p:ph idx="1"/>
          </p:nvPr>
        </p:nvPicPr>
        <p:blipFill>
          <a:blip r:embed="rId2" cstate="print"/>
          <a:stretch>
            <a:fillRect/>
          </a:stretch>
        </p:blipFill>
        <p:spPr>
          <a:xfrm>
            <a:off x="502920" y="1069848"/>
            <a:ext cx="7505700" cy="3886200"/>
          </a:xfrm>
        </p:spPr>
      </p:pic>
    </p:spTree>
  </p:cSld>
  <p:clrMapOvr>
    <a:masterClrMapping/>
  </p:clrMapOvr>
  <p:transition advTm="10553">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T</a:t>
            </a:r>
            <a:r>
              <a:rPr lang="en-US" dirty="0" smtClean="0"/>
              <a:t>he T.O. and the Solar Cycle</a:t>
            </a:r>
            <a:endParaRPr lang="en-US" dirty="0"/>
          </a:p>
        </p:txBody>
      </p:sp>
      <p:pic>
        <p:nvPicPr>
          <p:cNvPr id="4" name="Content Placeholder 3" descr="vzminmax_with_anno.jpg"/>
          <p:cNvPicPr>
            <a:picLocks noGrp="1" noChangeAspect="1"/>
          </p:cNvPicPr>
          <p:nvPr>
            <p:ph idx="1"/>
          </p:nvPr>
        </p:nvPicPr>
        <p:blipFill>
          <a:blip r:embed="rId2" cstate="print"/>
          <a:stretch>
            <a:fillRect/>
          </a:stretch>
        </p:blipFill>
        <p:spPr>
          <a:xfrm>
            <a:off x="502920" y="1069848"/>
            <a:ext cx="7505700" cy="3886200"/>
          </a:xfrm>
        </p:spPr>
      </p:pic>
    </p:spTree>
  </p:cSld>
  <p:clrMapOvr>
    <a:masterClrMapping/>
  </p:clrMapOvr>
  <p:transition advTm="100042">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Defining the sense of local rotation </a:t>
            </a:r>
            <a:r>
              <a:rPr lang="en-US" dirty="0" err="1" smtClean="0"/>
              <a:t>eddys</a:t>
            </a:r>
            <a:endParaRPr lang="en-US" dirty="0"/>
          </a:p>
        </p:txBody>
      </p:sp>
      <p:sp>
        <p:nvSpPr>
          <p:cNvPr id="3" name="Content Placeholder 2"/>
          <p:cNvSpPr>
            <a:spLocks noGrp="1"/>
          </p:cNvSpPr>
          <p:nvPr>
            <p:ph idx="1"/>
          </p:nvPr>
        </p:nvSpPr>
        <p:spPr>
          <a:xfrm>
            <a:off x="228600" y="1524000"/>
            <a:ext cx="5410200" cy="2428357"/>
          </a:xfrm>
        </p:spPr>
        <p:txBody>
          <a:bodyPr/>
          <a:lstStyle/>
          <a:p>
            <a:r>
              <a:rPr lang="en-US" sz="2600" dirty="0" smtClean="0"/>
              <a:t>A </a:t>
            </a:r>
            <a:r>
              <a:rPr lang="en-US" sz="2600" b="1" dirty="0" smtClean="0"/>
              <a:t>cyclonic</a:t>
            </a:r>
            <a:r>
              <a:rPr lang="en-US" sz="2600" dirty="0" smtClean="0"/>
              <a:t> eddy adds to the local rotation.</a:t>
            </a:r>
          </a:p>
          <a:p>
            <a:r>
              <a:rPr lang="en-US" sz="2600" dirty="0" smtClean="0"/>
              <a:t>An </a:t>
            </a:r>
            <a:r>
              <a:rPr lang="en-US" sz="2600" b="1" dirty="0" smtClean="0"/>
              <a:t>anti-cyclonic </a:t>
            </a:r>
            <a:r>
              <a:rPr lang="en-US" sz="2600" dirty="0" smtClean="0"/>
              <a:t>opposes the local rotation.</a:t>
            </a:r>
          </a:p>
          <a:p>
            <a:r>
              <a:rPr lang="en-US" sz="2600" dirty="0" smtClean="0"/>
              <a:t>Differential rotation is cyclonic.</a:t>
            </a:r>
          </a:p>
          <a:p>
            <a:r>
              <a:rPr lang="en-US" sz="2600" dirty="0" smtClean="0"/>
              <a:t>The </a:t>
            </a:r>
            <a:r>
              <a:rPr lang="en-US" sz="2600" dirty="0" err="1" smtClean="0"/>
              <a:t>Torsional</a:t>
            </a:r>
            <a:r>
              <a:rPr lang="en-US" sz="2600" dirty="0" smtClean="0"/>
              <a:t> Oscillations have a strong zone that is anti-cyclonic</a:t>
            </a:r>
            <a:r>
              <a:rPr lang="en-US" sz="2800" dirty="0" smtClean="0"/>
              <a:t>.</a:t>
            </a:r>
            <a:endParaRPr lang="en-US" sz="2800" dirty="0"/>
          </a:p>
        </p:txBody>
      </p:sp>
      <p:pic>
        <p:nvPicPr>
          <p:cNvPr id="4" name="Picture 3" descr="vz_without_overlay.jpg"/>
          <p:cNvPicPr>
            <a:picLocks noChangeAspect="1"/>
          </p:cNvPicPr>
          <p:nvPr/>
        </p:nvPicPr>
        <p:blipFill>
          <a:blip r:embed="rId2" cstate="print"/>
          <a:stretch>
            <a:fillRect/>
          </a:stretch>
        </p:blipFill>
        <p:spPr>
          <a:xfrm>
            <a:off x="2514600" y="4445784"/>
            <a:ext cx="4310063" cy="2412216"/>
          </a:xfrm>
          <a:prstGeom prst="rect">
            <a:avLst/>
          </a:prstGeom>
        </p:spPr>
      </p:pic>
      <p:sp>
        <p:nvSpPr>
          <p:cNvPr id="5" name="TextBox 4"/>
          <p:cNvSpPr txBox="1"/>
          <p:nvPr/>
        </p:nvSpPr>
        <p:spPr>
          <a:xfrm>
            <a:off x="228600" y="4953000"/>
            <a:ext cx="2021707" cy="369332"/>
          </a:xfrm>
          <a:prstGeom prst="rect">
            <a:avLst/>
          </a:prstGeom>
          <a:noFill/>
        </p:spPr>
        <p:txBody>
          <a:bodyPr wrap="none" rtlCol="0">
            <a:spAutoFit/>
          </a:bodyPr>
          <a:lstStyle/>
          <a:p>
            <a:r>
              <a:rPr lang="en-US" dirty="0" smtClean="0"/>
              <a:t>Faster than average</a:t>
            </a:r>
            <a:endParaRPr lang="en-US" dirty="0"/>
          </a:p>
        </p:txBody>
      </p:sp>
      <p:sp>
        <p:nvSpPr>
          <p:cNvPr id="6" name="TextBox 5"/>
          <p:cNvSpPr txBox="1"/>
          <p:nvPr/>
        </p:nvSpPr>
        <p:spPr>
          <a:xfrm>
            <a:off x="152400" y="5638800"/>
            <a:ext cx="2362200" cy="369332"/>
          </a:xfrm>
          <a:prstGeom prst="rect">
            <a:avLst/>
          </a:prstGeom>
          <a:noFill/>
        </p:spPr>
        <p:txBody>
          <a:bodyPr wrap="square" rtlCol="0">
            <a:spAutoFit/>
          </a:bodyPr>
          <a:lstStyle/>
          <a:p>
            <a:r>
              <a:rPr lang="en-US" dirty="0" smtClean="0"/>
              <a:t>Slower than average</a:t>
            </a:r>
            <a:endParaRPr lang="en-US" dirty="0"/>
          </a:p>
        </p:txBody>
      </p:sp>
      <p:cxnSp>
        <p:nvCxnSpPr>
          <p:cNvPr id="8" name="Straight Arrow Connector 7"/>
          <p:cNvCxnSpPr/>
          <p:nvPr/>
        </p:nvCxnSpPr>
        <p:spPr>
          <a:xfrm>
            <a:off x="2286000" y="5181600"/>
            <a:ext cx="266700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09800" y="5791200"/>
            <a:ext cx="27432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6019800"/>
            <a:ext cx="2209800" cy="646331"/>
          </a:xfrm>
          <a:prstGeom prst="rect">
            <a:avLst/>
          </a:prstGeom>
          <a:noFill/>
        </p:spPr>
        <p:txBody>
          <a:bodyPr wrap="square" rtlCol="0">
            <a:spAutoFit/>
          </a:bodyPr>
          <a:lstStyle/>
          <a:p>
            <a:r>
              <a:rPr lang="en-US" dirty="0" smtClean="0"/>
              <a:t>Opposes rotation across this zone.</a:t>
            </a:r>
            <a:endParaRPr lang="en-US" dirty="0"/>
          </a:p>
        </p:txBody>
      </p:sp>
      <p:pic>
        <p:nvPicPr>
          <p:cNvPr id="11" name="Picture 10" descr="cyclonic_anti-cyclonic.eps"/>
          <p:cNvPicPr>
            <a:picLocks noChangeAspect="1"/>
          </p:cNvPicPr>
          <p:nvPr/>
        </p:nvPicPr>
        <p:blipFill>
          <a:blip r:embed="rId3" cstate="print"/>
          <a:stretch>
            <a:fillRect/>
          </a:stretch>
        </p:blipFill>
        <p:spPr>
          <a:xfrm>
            <a:off x="5867400" y="1071104"/>
            <a:ext cx="3086099" cy="4563136"/>
          </a:xfrm>
          <a:prstGeom prst="rect">
            <a:avLst/>
          </a:prstGeom>
        </p:spPr>
      </p:pic>
    </p:spTree>
  </p:cSld>
  <p:clrMapOvr>
    <a:masterClrMapping/>
  </p:clrMapOvr>
  <p:transition advTm="66981">
    <p:fade/>
  </p:transition>
  <p:timing>
    <p:tnLst>
      <p:par>
        <p:cTn id="1" dur="indefinite" restart="never" nodeType="tmRoot"/>
      </p:par>
    </p:tnLst>
  </p:timing>
</p:sld>
</file>

<file path=ppt/theme/theme1.xml><?xml version="1.0" encoding="utf-8"?>
<a:theme xmlns:a="http://schemas.openxmlformats.org/drawingml/2006/main" name="1_Med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C1B676-5D22-4676-8485-2B5F22FD52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1_Med Blue template Segoe</Template>
  <TotalTime>8236</TotalTime>
  <Words>996</Words>
  <Application>Microsoft Office PowerPoint</Application>
  <PresentationFormat>On-screen Show (4:3)</PresentationFormat>
  <Paragraphs>82</Paragraphs>
  <Slides>24</Slides>
  <Notes>5</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1_Med Blue template Segoe</vt:lpstr>
      <vt:lpstr>White with Courier font for code slides</vt:lpstr>
      <vt:lpstr>Solar surface circulation velocities and magnetic fields from cycle 22 to early cycle 24</vt:lpstr>
      <vt:lpstr>Solar surface dynamics</vt:lpstr>
      <vt:lpstr>Torsional Oscillation</vt:lpstr>
      <vt:lpstr>Torsional Oscillations as time trends</vt:lpstr>
      <vt:lpstr>Symmetric Torsional Oscillations</vt:lpstr>
      <vt:lpstr>Symmetric T.O. with overlay</vt:lpstr>
      <vt:lpstr>Systematics of the T.O.</vt:lpstr>
      <vt:lpstr>The T.O. and the Solar Cycle</vt:lpstr>
      <vt:lpstr>Defining the sense of local rotation eddys</vt:lpstr>
      <vt:lpstr>Definition of Rotation Shear</vt:lpstr>
      <vt:lpstr>The T.O. as a rotation shear wave</vt:lpstr>
      <vt:lpstr>Rotation Shear Change vs Latitude and time</vt:lpstr>
      <vt:lpstr>The rotation shear precedes sunspots</vt:lpstr>
      <vt:lpstr>Meridional flow deviations near minimum</vt:lpstr>
      <vt:lpstr>Some Numbers:</vt:lpstr>
      <vt:lpstr>Conclusions:</vt:lpstr>
      <vt:lpstr>Numerical Representation</vt:lpstr>
      <vt:lpstr>High latitude rotation shear change is small</vt:lpstr>
      <vt:lpstr>Meridional Flow</vt:lpstr>
      <vt:lpstr>Time Dependence of the Meridional Flow</vt:lpstr>
      <vt:lpstr>Latitude Dependence of Meridional Flow</vt:lpstr>
      <vt:lpstr>Magnetic – Sectoral  Component</vt:lpstr>
      <vt:lpstr>Reference summary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rulrich</dc:creator>
  <cp:lastModifiedBy>rulrich</cp:lastModifiedBy>
  <cp:revision>291</cp:revision>
  <dcterms:created xsi:type="dcterms:W3CDTF">2011-11-14T03:46:44Z</dcterms:created>
  <dcterms:modified xsi:type="dcterms:W3CDTF">2011-12-01T18:29:27Z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TC102867649990</vt:lpwstr>
  </property>
</Properties>
</file>